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72" r:id="rId4"/>
    <p:sldId id="275" r:id="rId5"/>
    <p:sldId id="277" r:id="rId6"/>
    <p:sldId id="267" r:id="rId7"/>
    <p:sldId id="257" r:id="rId8"/>
    <p:sldId id="265" r:id="rId9"/>
    <p:sldId id="268" r:id="rId10"/>
    <p:sldId id="258" r:id="rId11"/>
    <p:sldId id="259" r:id="rId12"/>
    <p:sldId id="260" r:id="rId13"/>
    <p:sldId id="278" r:id="rId14"/>
    <p:sldId id="279" r:id="rId15"/>
    <p:sldId id="280" r:id="rId16"/>
    <p:sldId id="281" r:id="rId17"/>
    <p:sldId id="283" r:id="rId18"/>
    <p:sldId id="284" r:id="rId19"/>
    <p:sldId id="285" r:id="rId20"/>
    <p:sldId id="286" r:id="rId21"/>
    <p:sldId id="269" r:id="rId22"/>
    <p:sldId id="276" r:id="rId23"/>
    <p:sldId id="270" r:id="rId24"/>
    <p:sldId id="271" r:id="rId25"/>
    <p:sldId id="261" r:id="rId26"/>
    <p:sldId id="262" r:id="rId27"/>
    <p:sldId id="273" r:id="rId28"/>
    <p:sldId id="263" r:id="rId29"/>
    <p:sldId id="264" r:id="rId30"/>
    <p:sldId id="282"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EF326F5-5A79-4D57-9569-D9C438D19E7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F326F5-5A79-4D57-9569-D9C438D19E7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EF326F5-5A79-4D57-9569-D9C438D19E7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F326F5-5A79-4D57-9569-D9C438D19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1D0FB8D-0B7D-4BB1-8676-CAD2A6EEB9E6}" type="datetimeFigureOut">
              <a:rPr lang="en-US" smtClean="0"/>
              <a:pPr/>
              <a:t>11/5/2017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F326F5-5A79-4D57-9569-D9C438D19E7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1D0FB8D-0B7D-4BB1-8676-CAD2A6EEB9E6}" type="datetimeFigureOut">
              <a:rPr lang="en-US" smtClean="0"/>
              <a:pPr/>
              <a:t>11/5/2017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F326F5-5A79-4D57-9569-D9C438D19E7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268760"/>
            <a:ext cx="7772400" cy="1946647"/>
          </a:xfrm>
        </p:spPr>
        <p:txBody>
          <a:bodyPr>
            <a:normAutofit fontScale="90000"/>
          </a:bodyPr>
          <a:lstStyle/>
          <a:p>
            <a:pPr algn="ctr"/>
            <a:r>
              <a:rPr lang="en-US" dirty="0" smtClean="0"/>
              <a:t>Nano-Material and Nano-Technology In Geotechnical Application</a:t>
            </a:r>
            <a:endParaRPr lang="en-US" dirty="0"/>
          </a:p>
        </p:txBody>
      </p:sp>
      <p:sp>
        <p:nvSpPr>
          <p:cNvPr id="3" name="Subtitle 2"/>
          <p:cNvSpPr>
            <a:spLocks noGrp="1"/>
          </p:cNvSpPr>
          <p:nvPr>
            <p:ph type="subTitle" idx="1"/>
          </p:nvPr>
        </p:nvSpPr>
        <p:spPr>
          <a:xfrm>
            <a:off x="1000100" y="5105400"/>
            <a:ext cx="6400800" cy="1752600"/>
          </a:xfrm>
        </p:spPr>
        <p:txBody>
          <a:bodyPr>
            <a:normAutofit fontScale="85000" lnSpcReduction="20000"/>
          </a:bodyPr>
          <a:lstStyle/>
          <a:p>
            <a:r>
              <a:rPr lang="en-US" dirty="0" err="1" smtClean="0"/>
              <a:t>Jasim</a:t>
            </a:r>
            <a:r>
              <a:rPr lang="en-US" dirty="0" smtClean="0"/>
              <a:t> M </a:t>
            </a:r>
            <a:r>
              <a:rPr lang="en-US" dirty="0" err="1" smtClean="0"/>
              <a:t>Abbas</a:t>
            </a:r>
            <a:r>
              <a:rPr lang="en-US" dirty="0" smtClean="0"/>
              <a:t>, PHD</a:t>
            </a:r>
          </a:p>
          <a:p>
            <a:r>
              <a:rPr lang="en-US" dirty="0" smtClean="0"/>
              <a:t>College of Engineering</a:t>
            </a:r>
          </a:p>
          <a:p>
            <a:r>
              <a:rPr lang="en-US" dirty="0" smtClean="0"/>
              <a:t>Dep. of Civil Engineering</a:t>
            </a:r>
          </a:p>
          <a:p>
            <a:r>
              <a:rPr lang="en-US" dirty="0" err="1" smtClean="0"/>
              <a:t>Diyala</a:t>
            </a:r>
            <a:r>
              <a:rPr lang="en-US" dirty="0" smtClean="0"/>
              <a:t> University</a:t>
            </a:r>
          </a:p>
          <a:p>
            <a:r>
              <a:rPr lang="en-US" dirty="0" smtClean="0"/>
              <a:t>2017</a:t>
            </a:r>
            <a:endParaRPr lang="en-US" dirty="0"/>
          </a:p>
        </p:txBody>
      </p:sp>
      <p:pic>
        <p:nvPicPr>
          <p:cNvPr id="19458" name="Picture 2" descr="Image result for ‫شعار جامعة ديالى‬‎"/>
          <p:cNvPicPr>
            <a:picLocks noChangeAspect="1" noChangeArrowheads="1"/>
          </p:cNvPicPr>
          <p:nvPr/>
        </p:nvPicPr>
        <p:blipFill>
          <a:blip r:embed="rId2" cstate="print"/>
          <a:srcRect/>
          <a:stretch>
            <a:fillRect/>
          </a:stretch>
        </p:blipFill>
        <p:spPr bwMode="auto">
          <a:xfrm>
            <a:off x="8072462" y="0"/>
            <a:ext cx="1071538" cy="1663464"/>
          </a:xfrm>
          <a:prstGeom prst="rect">
            <a:avLst/>
          </a:prstGeom>
          <a:noFill/>
        </p:spPr>
      </p:pic>
    </p:spTree>
    <p:extLst>
      <p:ext uri="{BB962C8B-B14F-4D97-AF65-F5344CB8AC3E}">
        <p14:creationId xmlns:p14="http://schemas.microsoft.com/office/powerpoint/2010/main" val="397898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71067" y="214249"/>
            <a:ext cx="7879634" cy="6334273"/>
            <a:chOff x="3392" y="8010"/>
            <a:chExt cx="8249" cy="591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 y="8010"/>
              <a:ext cx="4311" cy="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 y="10944"/>
              <a:ext cx="4360" cy="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692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71538" y="714619"/>
            <a:ext cx="8388424" cy="6143381"/>
            <a:chOff x="2413" y="5421"/>
            <a:chExt cx="7200" cy="4672"/>
          </a:xfrm>
        </p:grpSpPr>
        <p:pic>
          <p:nvPicPr>
            <p:cNvPr id="2051" name="Chart 2"/>
            <p:cNvPicPr>
              <a:picLocks noChangeArrowheads="1"/>
            </p:cNvPicPr>
            <p:nvPr/>
          </p:nvPicPr>
          <p:blipFill>
            <a:blip r:embed="rId2">
              <a:extLst>
                <a:ext uri="{28A0092B-C50C-407E-A947-70E740481C1C}">
                  <a14:useLocalDpi xmlns:a14="http://schemas.microsoft.com/office/drawing/2010/main" val="0"/>
                </a:ext>
              </a:extLst>
            </a:blip>
            <a:srcRect l="-4059" t="-3658" r="-2777" b="-6219"/>
            <a:stretch>
              <a:fillRect/>
            </a:stretch>
          </p:blipFill>
          <p:spPr bwMode="auto">
            <a:xfrm>
              <a:off x="2413" y="5421"/>
              <a:ext cx="7200" cy="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2848" y="9570"/>
              <a:ext cx="6512" cy="52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TextBox 3"/>
          <p:cNvSpPr txBox="1"/>
          <p:nvPr/>
        </p:nvSpPr>
        <p:spPr>
          <a:xfrm>
            <a:off x="6948264" y="3672734"/>
            <a:ext cx="1872208" cy="400110"/>
          </a:xfrm>
          <a:prstGeom prst="rect">
            <a:avLst/>
          </a:prstGeom>
          <a:solidFill>
            <a:schemeClr val="bg1"/>
          </a:solidFill>
        </p:spPr>
        <p:txBody>
          <a:bodyPr wrap="square" rtlCol="0">
            <a:spAutoFit/>
          </a:bodyPr>
          <a:lstStyle/>
          <a:p>
            <a:r>
              <a:rPr lang="en-US" sz="2000" dirty="0" smtClean="0">
                <a:latin typeface="Times New Roman" pitchFamily="18" charset="0"/>
                <a:cs typeface="Times New Roman" pitchFamily="18" charset="0"/>
              </a:rPr>
              <a:t>Case study</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7398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28662" y="571480"/>
            <a:ext cx="7992888" cy="5905675"/>
            <a:chOff x="2356" y="5652"/>
            <a:chExt cx="6919" cy="4441"/>
          </a:xfrm>
        </p:grpSpPr>
        <p:pic>
          <p:nvPicPr>
            <p:cNvPr id="3075" name="Chart 6"/>
            <p:cNvPicPr>
              <a:picLocks noChangeArrowheads="1"/>
            </p:cNvPicPr>
            <p:nvPr/>
          </p:nvPicPr>
          <p:blipFill>
            <a:blip r:embed="rId2">
              <a:extLst>
                <a:ext uri="{28A0092B-C50C-407E-A947-70E740481C1C}">
                  <a14:useLocalDpi xmlns:a14="http://schemas.microsoft.com/office/drawing/2010/main" val="0"/>
                </a:ext>
              </a:extLst>
            </a:blip>
            <a:srcRect l="-4523" t="-1111" r="-9761" b="-9628"/>
            <a:stretch>
              <a:fillRect/>
            </a:stretch>
          </p:blipFill>
          <p:spPr bwMode="auto">
            <a:xfrm>
              <a:off x="2356" y="5652"/>
              <a:ext cx="6919" cy="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304" y="9815"/>
              <a:ext cx="5552" cy="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Rectangle 3"/>
          <p:cNvSpPr/>
          <p:nvPr/>
        </p:nvSpPr>
        <p:spPr>
          <a:xfrm>
            <a:off x="3563888" y="5229200"/>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92080" y="5237584"/>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92280" y="5249091"/>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093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41179" t="20508" r="10505" b="16992"/>
          <a:stretch>
            <a:fillRect/>
          </a:stretch>
        </p:blipFill>
        <p:spPr bwMode="auto">
          <a:xfrm>
            <a:off x="1000100" y="500042"/>
            <a:ext cx="7858148"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8785" t="19531" r="42899" b="13086"/>
          <a:stretch>
            <a:fillRect/>
          </a:stretch>
        </p:blipFill>
        <p:spPr bwMode="auto">
          <a:xfrm>
            <a:off x="1000100" y="472442"/>
            <a:ext cx="8143900" cy="6385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18668" t="21484" r="20388" b="11351"/>
          <a:stretch>
            <a:fillRect/>
          </a:stretch>
        </p:blipFill>
        <p:spPr bwMode="auto">
          <a:xfrm>
            <a:off x="35650" y="0"/>
            <a:ext cx="91083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357298"/>
            <a:ext cx="8072462" cy="1384995"/>
          </a:xfrm>
          <a:prstGeom prst="rect">
            <a:avLst/>
          </a:prstGeom>
        </p:spPr>
        <p:txBody>
          <a:bodyPr wrap="square">
            <a:spAutoFit/>
          </a:bodyPr>
          <a:lstStyle/>
          <a:p>
            <a:pPr algn="l"/>
            <a:r>
              <a:rPr lang="en-US" sz="2800" dirty="0" smtClean="0"/>
              <a:t>Polymer </a:t>
            </a:r>
            <a:r>
              <a:rPr lang="en-US" sz="2800" dirty="0" err="1" smtClean="0"/>
              <a:t>Nanocomposite</a:t>
            </a:r>
            <a:r>
              <a:rPr lang="en-US" sz="2800" dirty="0" smtClean="0"/>
              <a:t> Reduces </a:t>
            </a:r>
            <a:r>
              <a:rPr lang="en-US" sz="2800" dirty="0" err="1" smtClean="0"/>
              <a:t>Atterberg</a:t>
            </a:r>
            <a:r>
              <a:rPr lang="en-US" sz="2800" dirty="0" smtClean="0"/>
              <a:t> Limits   Polymer </a:t>
            </a:r>
            <a:r>
              <a:rPr lang="en-US" sz="2800" dirty="0" err="1" smtClean="0"/>
              <a:t>nanocomposite</a:t>
            </a:r>
            <a:r>
              <a:rPr lang="en-US" sz="2800" dirty="0" smtClean="0"/>
              <a:t> reduced </a:t>
            </a:r>
            <a:r>
              <a:rPr lang="en-US" sz="2800" dirty="0" err="1" smtClean="0"/>
              <a:t>Atterberg</a:t>
            </a:r>
            <a:r>
              <a:rPr lang="en-US" sz="2800" dirty="0" smtClean="0"/>
              <a:t> limits of CH clay …… Increase soil strength</a:t>
            </a:r>
            <a:endParaRPr lang="ar-SA" sz="2800" dirty="0"/>
          </a:p>
        </p:txBody>
      </p:sp>
      <p:pic>
        <p:nvPicPr>
          <p:cNvPr id="34819" name="Picture 3"/>
          <p:cNvPicPr>
            <a:picLocks noChangeAspect="1" noChangeArrowheads="1"/>
          </p:cNvPicPr>
          <p:nvPr/>
        </p:nvPicPr>
        <p:blipFill>
          <a:blip r:embed="rId2"/>
          <a:srcRect l="11017" t="47070" r="11566" b="22656"/>
          <a:stretch>
            <a:fillRect/>
          </a:stretch>
        </p:blipFill>
        <p:spPr bwMode="auto">
          <a:xfrm>
            <a:off x="0" y="3286124"/>
            <a:ext cx="9144000"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srcRect l="20900" t="21679" r="19802" b="9961"/>
          <a:stretch>
            <a:fillRect/>
          </a:stretch>
        </p:blipFill>
        <p:spPr bwMode="auto">
          <a:xfrm>
            <a:off x="1142976" y="1857340"/>
            <a:ext cx="7715304" cy="5000660"/>
          </a:xfrm>
          <a:prstGeom prst="rect">
            <a:avLst/>
          </a:prstGeom>
          <a:noFill/>
          <a:ln w="9525">
            <a:noFill/>
            <a:miter lim="800000"/>
            <a:headEnd/>
            <a:tailEnd/>
          </a:ln>
          <a:effectLst/>
        </p:spPr>
      </p:pic>
      <p:sp>
        <p:nvSpPr>
          <p:cNvPr id="4" name="مستطيل 3"/>
          <p:cNvSpPr/>
          <p:nvPr/>
        </p:nvSpPr>
        <p:spPr>
          <a:xfrm>
            <a:off x="1000100" y="0"/>
            <a:ext cx="7929618" cy="995144"/>
          </a:xfrm>
          <a:prstGeom prst="rect">
            <a:avLst/>
          </a:prstGeom>
        </p:spPr>
        <p:txBody>
          <a:bodyPr wrap="square">
            <a:spAutoFit/>
          </a:bodyPr>
          <a:lstStyle/>
          <a:p>
            <a:endParaRPr lang="ar-SA" sz="4400" baseline="-25000" dirty="0" smtClean="0"/>
          </a:p>
          <a:p>
            <a:r>
              <a:rPr lang="en-US" sz="4400" baseline="-25000" dirty="0" smtClean="0"/>
              <a:t>Polymer </a:t>
            </a:r>
            <a:r>
              <a:rPr lang="en-US" sz="4400" baseline="-25000" dirty="0" err="1" smtClean="0"/>
              <a:t>Nanocomposite</a:t>
            </a:r>
            <a:r>
              <a:rPr lang="en-US" sz="4400" baseline="-25000" dirty="0" smtClean="0"/>
              <a:t> Improves Compaction </a:t>
            </a:r>
            <a:endParaRPr lang="ar-SA" sz="4400" baseline="-25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0"/>
            <a:ext cx="8143900" cy="954107"/>
          </a:xfrm>
          <a:prstGeom prst="rect">
            <a:avLst/>
          </a:prstGeom>
        </p:spPr>
        <p:txBody>
          <a:bodyPr wrap="square">
            <a:spAutoFit/>
          </a:bodyPr>
          <a:lstStyle/>
          <a:p>
            <a:endParaRPr lang="ar-SA" sz="2800" dirty="0" smtClean="0"/>
          </a:p>
          <a:p>
            <a:r>
              <a:rPr lang="en-US" sz="2800" dirty="0" smtClean="0"/>
              <a:t>Polymer </a:t>
            </a:r>
            <a:r>
              <a:rPr lang="en-US" sz="2800" dirty="0" err="1" smtClean="0"/>
              <a:t>Nanocomposite</a:t>
            </a:r>
            <a:r>
              <a:rPr lang="en-US" sz="2800" dirty="0" smtClean="0"/>
              <a:t> Increases Shear Strength </a:t>
            </a:r>
            <a:endParaRPr lang="ar-SA" sz="2800" dirty="0"/>
          </a:p>
        </p:txBody>
      </p:sp>
      <p:pic>
        <p:nvPicPr>
          <p:cNvPr id="36866" name="Picture 2"/>
          <p:cNvPicPr>
            <a:picLocks noChangeAspect="1" noChangeArrowheads="1"/>
          </p:cNvPicPr>
          <p:nvPr/>
        </p:nvPicPr>
        <p:blipFill>
          <a:blip r:embed="rId2"/>
          <a:srcRect l="42277" t="38086" r="11054" b="9179"/>
          <a:stretch>
            <a:fillRect/>
          </a:stretch>
        </p:blipFill>
        <p:spPr bwMode="auto">
          <a:xfrm>
            <a:off x="1571604" y="1857364"/>
            <a:ext cx="6859371"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0"/>
            <a:ext cx="8143900" cy="830997"/>
          </a:xfrm>
          <a:prstGeom prst="rect">
            <a:avLst/>
          </a:prstGeom>
        </p:spPr>
        <p:txBody>
          <a:bodyPr wrap="square">
            <a:spAutoFit/>
          </a:bodyPr>
          <a:lstStyle/>
          <a:p>
            <a:endParaRPr lang="ar-SA" sz="2400" dirty="0" smtClean="0"/>
          </a:p>
          <a:p>
            <a:r>
              <a:rPr lang="en-US" sz="2400" dirty="0" smtClean="0"/>
              <a:t>Polymer </a:t>
            </a:r>
            <a:r>
              <a:rPr lang="en-US" sz="2400" dirty="0" err="1" smtClean="0"/>
              <a:t>Nanocomposite</a:t>
            </a:r>
            <a:r>
              <a:rPr lang="en-US" sz="2400" dirty="0" smtClean="0"/>
              <a:t> Reduces Volumetric Shrinkage </a:t>
            </a:r>
            <a:endParaRPr lang="ar-SA" sz="2400" dirty="0"/>
          </a:p>
        </p:txBody>
      </p:sp>
      <p:pic>
        <p:nvPicPr>
          <p:cNvPr id="37890" name="Picture 2"/>
          <p:cNvPicPr>
            <a:picLocks noChangeAspect="1" noChangeArrowheads="1"/>
          </p:cNvPicPr>
          <p:nvPr/>
        </p:nvPicPr>
        <p:blipFill>
          <a:blip r:embed="rId2"/>
          <a:srcRect l="28001" t="29297" r="29722" b="10156"/>
          <a:stretch>
            <a:fillRect/>
          </a:stretch>
        </p:blipFill>
        <p:spPr bwMode="auto">
          <a:xfrm>
            <a:off x="1857356" y="1357298"/>
            <a:ext cx="6286544" cy="5061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 </a:t>
            </a:r>
            <a:endParaRPr lang="en-US" dirty="0"/>
          </a:p>
        </p:txBody>
      </p:sp>
      <p:sp>
        <p:nvSpPr>
          <p:cNvPr id="3" name="Content Placeholder 2"/>
          <p:cNvSpPr>
            <a:spLocks noGrp="1"/>
          </p:cNvSpPr>
          <p:nvPr>
            <p:ph idx="1"/>
          </p:nvPr>
        </p:nvSpPr>
        <p:spPr/>
        <p:txBody>
          <a:bodyPr/>
          <a:lstStyle/>
          <a:p>
            <a:r>
              <a:rPr lang="en-US" dirty="0" smtClean="0"/>
              <a:t>Nano-material</a:t>
            </a:r>
          </a:p>
          <a:p>
            <a:pPr marL="82296" indent="0">
              <a:buNone/>
            </a:pPr>
            <a:r>
              <a:rPr lang="en-US" dirty="0" smtClean="0"/>
              <a:t>Used for soil improvement</a:t>
            </a:r>
          </a:p>
          <a:p>
            <a:pPr marL="82296" indent="0">
              <a:buNone/>
            </a:pPr>
            <a:endParaRPr lang="en-US" dirty="0"/>
          </a:p>
          <a:p>
            <a:pPr marL="82296" indent="0">
              <a:buNone/>
            </a:pPr>
            <a:endParaRPr lang="en-US" dirty="0" smtClean="0"/>
          </a:p>
          <a:p>
            <a:r>
              <a:rPr lang="en-US" dirty="0" smtClean="0"/>
              <a:t>Nano-technology</a:t>
            </a:r>
          </a:p>
          <a:p>
            <a:pPr marL="82296" indent="0">
              <a:buNone/>
            </a:pPr>
            <a:r>
              <a:rPr lang="en-US" dirty="0" smtClean="0"/>
              <a:t>Used for soil investigation </a:t>
            </a:r>
            <a:endParaRPr lang="en-US" dirty="0"/>
          </a:p>
        </p:txBody>
      </p:sp>
    </p:spTree>
    <p:extLst>
      <p:ext uri="{BB962C8B-B14F-4D97-AF65-F5344CB8AC3E}">
        <p14:creationId xmlns:p14="http://schemas.microsoft.com/office/powerpoint/2010/main" val="1131753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357166"/>
            <a:ext cx="7929586" cy="4524315"/>
          </a:xfrm>
          <a:prstGeom prst="rect">
            <a:avLst/>
          </a:prstGeom>
        </p:spPr>
        <p:txBody>
          <a:bodyPr wrap="square">
            <a:spAutoFit/>
          </a:bodyPr>
          <a:lstStyle/>
          <a:p>
            <a:endParaRPr lang="ar-SA" sz="3600" dirty="0" smtClean="0"/>
          </a:p>
          <a:p>
            <a:r>
              <a:rPr lang="en-US" sz="3600" dirty="0" smtClean="0"/>
              <a:t>Challenges of Using </a:t>
            </a:r>
            <a:r>
              <a:rPr lang="en-US" sz="3600" dirty="0" err="1" smtClean="0"/>
              <a:t>Nanomaterials</a:t>
            </a:r>
            <a:r>
              <a:rPr lang="en-US" sz="3600" dirty="0" smtClean="0"/>
              <a:t> for Soil Improvement</a:t>
            </a:r>
          </a:p>
          <a:p>
            <a:r>
              <a:rPr lang="en-US" sz="3600" dirty="0" smtClean="0"/>
              <a:t> </a:t>
            </a:r>
          </a:p>
          <a:p>
            <a:r>
              <a:rPr lang="en-US" sz="3600" dirty="0" smtClean="0"/>
              <a:t>•COST of </a:t>
            </a:r>
            <a:r>
              <a:rPr lang="en-US" sz="3600" dirty="0" err="1" smtClean="0"/>
              <a:t>nanomaterials</a:t>
            </a:r>
            <a:r>
              <a:rPr lang="en-US" sz="3600" dirty="0" smtClean="0"/>
              <a:t> is high</a:t>
            </a:r>
          </a:p>
          <a:p>
            <a:r>
              <a:rPr lang="en-US" sz="3600" dirty="0" smtClean="0"/>
              <a:t> </a:t>
            </a:r>
          </a:p>
          <a:p>
            <a:r>
              <a:rPr lang="en-US" sz="3600" dirty="0" smtClean="0"/>
              <a:t>•Potential environmental and health risks of </a:t>
            </a:r>
            <a:r>
              <a:rPr lang="en-US" sz="3600" dirty="0" err="1" smtClean="0"/>
              <a:t>nanomaterials</a:t>
            </a:r>
            <a:r>
              <a:rPr lang="en-US" sz="36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988840"/>
            <a:ext cx="4824536" cy="1200329"/>
          </a:xfrm>
          <a:prstGeom prst="rect">
            <a:avLst/>
          </a:prstGeom>
          <a:noFill/>
        </p:spPr>
        <p:txBody>
          <a:bodyPr wrap="square" rtlCol="0">
            <a:spAutoFit/>
          </a:bodyPr>
          <a:lstStyle/>
          <a:p>
            <a:pPr algn="ctr"/>
            <a:r>
              <a:rPr lang="en-US" sz="7200" dirty="0" smtClean="0">
                <a:solidFill>
                  <a:srgbClr val="FF0000"/>
                </a:solidFill>
              </a:rPr>
              <a:t>PART 2</a:t>
            </a:r>
            <a:endParaRPr lang="en-US" sz="7200" dirty="0">
              <a:solidFill>
                <a:srgbClr val="FF0000"/>
              </a:solidFill>
            </a:endParaRPr>
          </a:p>
        </p:txBody>
      </p:sp>
      <p:sp>
        <p:nvSpPr>
          <p:cNvPr id="3" name="Rectangle 2"/>
          <p:cNvSpPr/>
          <p:nvPr/>
        </p:nvSpPr>
        <p:spPr>
          <a:xfrm>
            <a:off x="3079800" y="3189169"/>
            <a:ext cx="3802644" cy="584775"/>
          </a:xfrm>
          <a:prstGeom prst="rect">
            <a:avLst/>
          </a:prstGeom>
        </p:spPr>
        <p:txBody>
          <a:bodyPr wrap="none">
            <a:spAutoFit/>
          </a:bodyPr>
          <a:lstStyle/>
          <a:p>
            <a:r>
              <a:rPr lang="en-US" sz="3200" b="1" dirty="0" smtClean="0">
                <a:solidFill>
                  <a:srgbClr val="00B050"/>
                </a:solidFill>
              </a:rPr>
              <a:t>Soil Investigations</a:t>
            </a:r>
            <a:endParaRPr lang="en-US" sz="3200" b="1" dirty="0">
              <a:solidFill>
                <a:srgbClr val="00B050"/>
              </a:solidFill>
            </a:endParaRPr>
          </a:p>
        </p:txBody>
      </p:sp>
    </p:spTree>
    <p:extLst>
      <p:ext uri="{BB962C8B-B14F-4D97-AF65-F5344CB8AC3E}">
        <p14:creationId xmlns:p14="http://schemas.microsoft.com/office/powerpoint/2010/main" val="498284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428736"/>
            <a:ext cx="7643866" cy="2062103"/>
          </a:xfrm>
          <a:prstGeom prst="rect">
            <a:avLst/>
          </a:prstGeom>
        </p:spPr>
        <p:txBody>
          <a:bodyPr wrap="square">
            <a:spAutoFit/>
          </a:bodyPr>
          <a:lstStyle/>
          <a:p>
            <a:r>
              <a:rPr lang="en-US" sz="3200" dirty="0" smtClean="0"/>
              <a:t>Nanotechnology: Nanotechnology is a multidisciplinary science and technology and encompasses physical, chemical, biological, engineering and electronic processes.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7893254" cy="4339650"/>
          </a:xfrm>
          <a:prstGeom prst="rect">
            <a:avLst/>
          </a:prstGeom>
        </p:spPr>
        <p:txBody>
          <a:bodyPr wrap="square">
            <a:spAutoFit/>
          </a:bodyPr>
          <a:lstStyle/>
          <a:p>
            <a:r>
              <a:rPr lang="en-US" sz="2400" dirty="0"/>
              <a:t>The soil investigation is one of the important element during any civil engineering project construction, and it is includes </a:t>
            </a:r>
          </a:p>
          <a:p>
            <a:r>
              <a:rPr lang="ar-SA" sz="2400" dirty="0"/>
              <a:t> </a:t>
            </a:r>
            <a:endParaRPr lang="en-US" sz="2400" dirty="0"/>
          </a:p>
          <a:p>
            <a:pPr marL="285750" indent="-285750">
              <a:buFont typeface="Wingdings" pitchFamily="2" charset="2"/>
              <a:buChar char="ü"/>
            </a:pPr>
            <a:r>
              <a:rPr lang="en-US" sz="2400" dirty="0"/>
              <a:t>Site investigation</a:t>
            </a:r>
          </a:p>
          <a:p>
            <a:pPr marL="285750" indent="-285750">
              <a:buFont typeface="Wingdings" pitchFamily="2" charset="2"/>
              <a:buChar char="ü"/>
            </a:pPr>
            <a:r>
              <a:rPr lang="en-US" sz="2400" dirty="0"/>
              <a:t>Soil and rock studies</a:t>
            </a:r>
          </a:p>
          <a:p>
            <a:pPr marL="285750" indent="-285750">
              <a:buFont typeface="Wingdings" pitchFamily="2" charset="2"/>
              <a:buChar char="ü"/>
            </a:pPr>
            <a:r>
              <a:rPr lang="en-US" sz="2400" dirty="0"/>
              <a:t>Study of water table</a:t>
            </a:r>
          </a:p>
          <a:p>
            <a:endParaRPr lang="en-US" sz="2400" dirty="0"/>
          </a:p>
          <a:p>
            <a:r>
              <a:rPr lang="en-US" sz="2400" dirty="0"/>
              <a:t>Then, analyze of all important data used to estimate the soil behavior before (design), during the construction and after period of time</a:t>
            </a:r>
          </a:p>
          <a:p>
            <a:endParaRPr lang="en-US" sz="3600" dirty="0"/>
          </a:p>
        </p:txBody>
      </p:sp>
      <p:sp>
        <p:nvSpPr>
          <p:cNvPr id="3" name="Rectangle 2"/>
          <p:cNvSpPr/>
          <p:nvPr/>
        </p:nvSpPr>
        <p:spPr>
          <a:xfrm>
            <a:off x="1043608" y="30079"/>
            <a:ext cx="3488455" cy="584775"/>
          </a:xfrm>
          <a:prstGeom prst="rect">
            <a:avLst/>
          </a:prstGeom>
        </p:spPr>
        <p:txBody>
          <a:bodyPr wrap="none">
            <a:spAutoFit/>
          </a:bodyPr>
          <a:lstStyle/>
          <a:p>
            <a:r>
              <a:rPr lang="en-US" sz="3200" dirty="0" smtClean="0"/>
              <a:t>Soil Investigations</a:t>
            </a:r>
            <a:endParaRPr lang="en-US" sz="3200" dirty="0"/>
          </a:p>
        </p:txBody>
      </p:sp>
    </p:spTree>
    <p:extLst>
      <p:ext uri="{BB962C8B-B14F-4D97-AF65-F5344CB8AC3E}">
        <p14:creationId xmlns:p14="http://schemas.microsoft.com/office/powerpoint/2010/main" val="3303753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628800"/>
            <a:ext cx="7488832" cy="4401205"/>
          </a:xfrm>
          <a:prstGeom prst="rect">
            <a:avLst/>
          </a:prstGeom>
          <a:noFill/>
        </p:spPr>
        <p:txBody>
          <a:bodyPr wrap="square" rtlCol="0">
            <a:spAutoFit/>
          </a:bodyPr>
          <a:lstStyle/>
          <a:p>
            <a:r>
              <a:rPr lang="en-US" sz="2800" dirty="0"/>
              <a:t>Divided into to stages</a:t>
            </a:r>
          </a:p>
          <a:p>
            <a:endParaRPr lang="en-US" sz="2800" dirty="0"/>
          </a:p>
          <a:p>
            <a:pPr marL="514350" indent="-514350">
              <a:buFont typeface="+mj-lt"/>
              <a:buAutoNum type="arabicPeriod"/>
            </a:pPr>
            <a:r>
              <a:rPr lang="en-US" sz="2800" dirty="0"/>
              <a:t>Primary investigation report</a:t>
            </a:r>
          </a:p>
          <a:p>
            <a:pPr marL="514350" indent="-514350">
              <a:buFont typeface="+mj-lt"/>
              <a:buAutoNum type="arabicPeriod"/>
            </a:pPr>
            <a:r>
              <a:rPr lang="en-US" sz="2800" dirty="0"/>
              <a:t>Final investigation report</a:t>
            </a:r>
          </a:p>
          <a:p>
            <a:endParaRPr lang="en-US" sz="2800" dirty="0"/>
          </a:p>
          <a:p>
            <a:endParaRPr lang="en-US" sz="2800" dirty="0"/>
          </a:p>
          <a:p>
            <a:endParaRPr lang="en-US" sz="2800" dirty="0"/>
          </a:p>
          <a:p>
            <a:endParaRPr lang="en-US" sz="2800" dirty="0"/>
          </a:p>
          <a:p>
            <a:endParaRPr lang="en-US" sz="2800" dirty="0"/>
          </a:p>
          <a:p>
            <a:r>
              <a:rPr lang="en-US" sz="2800" dirty="0"/>
              <a:t>Depend in the important of each project </a:t>
            </a:r>
          </a:p>
        </p:txBody>
      </p:sp>
      <p:sp>
        <p:nvSpPr>
          <p:cNvPr id="3" name="Rectangle 2"/>
          <p:cNvSpPr/>
          <p:nvPr/>
        </p:nvSpPr>
        <p:spPr>
          <a:xfrm>
            <a:off x="1043608" y="30079"/>
            <a:ext cx="3488455" cy="584775"/>
          </a:xfrm>
          <a:prstGeom prst="rect">
            <a:avLst/>
          </a:prstGeom>
        </p:spPr>
        <p:txBody>
          <a:bodyPr wrap="none">
            <a:spAutoFit/>
          </a:bodyPr>
          <a:lstStyle/>
          <a:p>
            <a:r>
              <a:rPr lang="en-US" sz="3200" dirty="0" smtClean="0"/>
              <a:t>Soil Investigations</a:t>
            </a:r>
            <a:endParaRPr lang="en-US" sz="3200" dirty="0"/>
          </a:p>
        </p:txBody>
      </p:sp>
    </p:spTree>
    <p:extLst>
      <p:ext uri="{BB962C8B-B14F-4D97-AF65-F5344CB8AC3E}">
        <p14:creationId xmlns:p14="http://schemas.microsoft.com/office/powerpoint/2010/main" val="251685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hlinkClick r:id="rId2" action="ppaction://hlinksldjump"/>
          </p:cNvPr>
          <p:cNvSpPr txBox="1">
            <a:spLocks noChangeArrowheads="1"/>
          </p:cNvSpPr>
          <p:nvPr/>
        </p:nvSpPr>
        <p:spPr bwMode="auto">
          <a:xfrm>
            <a:off x="895350" y="852488"/>
            <a:ext cx="7353300" cy="646331"/>
          </a:xfrm>
          <a:prstGeom prst="rect">
            <a:avLst/>
          </a:prstGeom>
          <a:noFill/>
          <a:ln w="9525" algn="ctr">
            <a:noFill/>
            <a:miter lim="800000"/>
            <a:headEnd/>
            <a:tailEnd/>
          </a:ln>
        </p:spPr>
        <p:txBody>
          <a:bodyPr>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spcBef>
                <a:spcPct val="50000"/>
              </a:spcBef>
            </a:pPr>
            <a:r>
              <a:rPr lang="en-US" sz="3600" b="1" dirty="0">
                <a:solidFill>
                  <a:srgbClr val="00B050"/>
                </a:solidFill>
              </a:rPr>
              <a:t>Nano-indentation</a:t>
            </a:r>
            <a:endParaRPr lang="en-US" sz="3600" b="1" baseline="0" dirty="0">
              <a:solidFill>
                <a:srgbClr val="00B050"/>
              </a:solidFill>
            </a:endParaRPr>
          </a:p>
        </p:txBody>
      </p:sp>
      <p:pic>
        <p:nvPicPr>
          <p:cNvPr id="3" name="Picture 49" descr="fused silica"/>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777726" y="1642120"/>
            <a:ext cx="4541710" cy="45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5"/>
          <p:cNvSpPr txBox="1">
            <a:spLocks noChangeArrowheads="1"/>
          </p:cNvSpPr>
          <p:nvPr/>
        </p:nvSpPr>
        <p:spPr bwMode="auto">
          <a:xfrm>
            <a:off x="914400" y="1571612"/>
            <a:ext cx="3657600" cy="532453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marL="457200" indent="-457200" algn="l" eaLnBrk="1" hangingPunct="1">
              <a:spcBef>
                <a:spcPct val="50000"/>
              </a:spcBef>
              <a:buFont typeface="Wingdings" pitchFamily="2" charset="2"/>
              <a:buChar char="v"/>
            </a:pPr>
            <a:r>
              <a:rPr lang="en-US" sz="3000" dirty="0" smtClean="0">
                <a:latin typeface="+mn-lt"/>
              </a:rPr>
              <a:t>is </a:t>
            </a:r>
            <a:r>
              <a:rPr lang="en-US" sz="3000" dirty="0">
                <a:latin typeface="+mn-lt"/>
              </a:rPr>
              <a:t>a simple non-destructive test </a:t>
            </a:r>
            <a:endParaRPr lang="en-US" sz="3000" dirty="0" smtClean="0">
              <a:latin typeface="+mn-lt"/>
            </a:endParaRPr>
          </a:p>
          <a:p>
            <a:pPr marL="457200" indent="-457200" algn="l" eaLnBrk="1" hangingPunct="1">
              <a:spcBef>
                <a:spcPct val="50000"/>
              </a:spcBef>
              <a:buFont typeface="Wingdings" pitchFamily="2" charset="2"/>
              <a:buChar char="v"/>
            </a:pPr>
            <a:r>
              <a:rPr lang="en-US" sz="3000" dirty="0" smtClean="0">
                <a:latin typeface="+mn-lt"/>
              </a:rPr>
              <a:t>used </a:t>
            </a:r>
            <a:r>
              <a:rPr lang="en-US" sz="3000" dirty="0">
                <a:latin typeface="+mn-lt"/>
              </a:rPr>
              <a:t>to </a:t>
            </a:r>
            <a:r>
              <a:rPr lang="en-US" sz="3000" dirty="0" smtClean="0">
                <a:latin typeface="+mn-lt"/>
              </a:rPr>
              <a:t>measure, </a:t>
            </a:r>
            <a:r>
              <a:rPr lang="en-US" sz="3000" dirty="0">
                <a:latin typeface="+mn-lt"/>
              </a:rPr>
              <a:t>the elastic modulus and hardness of small volumes of material such as thin films and bulk specimens.</a:t>
            </a:r>
          </a:p>
          <a:p>
            <a:pPr marL="457200" indent="-457200" eaLnBrk="1" hangingPunct="1">
              <a:spcBef>
                <a:spcPct val="50000"/>
              </a:spcBef>
              <a:buFont typeface="Wingdings" pitchFamily="2" charset="2"/>
              <a:buChar char="v"/>
            </a:pPr>
            <a:r>
              <a:rPr lang="en-US" sz="3000" dirty="0">
                <a:latin typeface="+mn-lt"/>
              </a:rPr>
              <a:t>The technique (also called instrumented indentation) allows measurement of depth versus load curves from which the properties are calculated. New standards defines it ISO14577 and ASTM E2546-07 </a:t>
            </a:r>
          </a:p>
        </p:txBody>
      </p:sp>
      <p:sp>
        <p:nvSpPr>
          <p:cNvPr id="6" name="Rectangle 5"/>
          <p:cNvSpPr/>
          <p:nvPr/>
        </p:nvSpPr>
        <p:spPr>
          <a:xfrm>
            <a:off x="1043608" y="30079"/>
            <a:ext cx="3488455" cy="584775"/>
          </a:xfrm>
          <a:prstGeom prst="rect">
            <a:avLst/>
          </a:prstGeom>
        </p:spPr>
        <p:txBody>
          <a:bodyPr wrap="none">
            <a:spAutoFit/>
          </a:bodyPr>
          <a:lstStyle/>
          <a:p>
            <a:r>
              <a:rPr lang="en-US" sz="3200" dirty="0" smtClean="0"/>
              <a:t>Soil Investigations</a:t>
            </a:r>
            <a:endParaRPr lang="en-US" sz="3200" dirty="0"/>
          </a:p>
        </p:txBody>
      </p:sp>
    </p:spTree>
    <p:extLst>
      <p:ext uri="{BB962C8B-B14F-4D97-AF65-F5344CB8AC3E}">
        <p14:creationId xmlns:p14="http://schemas.microsoft.com/office/powerpoint/2010/main" val="290708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914400" y="1676400"/>
            <a:ext cx="7978080" cy="1015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US" sz="2000" baseline="0" dirty="0">
                <a:solidFill>
                  <a:schemeClr val="tx2"/>
                </a:solidFill>
              </a:rPr>
              <a:t>An indenter tip (</a:t>
            </a:r>
            <a:r>
              <a:rPr lang="en-US" sz="2000" baseline="0" dirty="0" err="1">
                <a:solidFill>
                  <a:schemeClr val="tx2"/>
                </a:solidFill>
              </a:rPr>
              <a:t>Berkovich</a:t>
            </a:r>
            <a:r>
              <a:rPr lang="en-US" sz="2000" baseline="0" dirty="0">
                <a:solidFill>
                  <a:schemeClr val="tx2"/>
                </a:solidFill>
              </a:rPr>
              <a:t>, Vickers, </a:t>
            </a:r>
            <a:r>
              <a:rPr lang="en-US" sz="2000" baseline="0" dirty="0" err="1">
                <a:solidFill>
                  <a:schemeClr val="tx2"/>
                </a:solidFill>
              </a:rPr>
              <a:t>Sphero</a:t>
            </a:r>
            <a:r>
              <a:rPr lang="en-US" sz="2000" baseline="0" dirty="0">
                <a:solidFill>
                  <a:schemeClr val="tx2"/>
                </a:solidFill>
              </a:rPr>
              <a:t>-conical, </a:t>
            </a:r>
            <a:r>
              <a:rPr lang="en-US" sz="2000" baseline="0" dirty="0" err="1">
                <a:solidFill>
                  <a:schemeClr val="tx2"/>
                </a:solidFill>
              </a:rPr>
              <a:t>Knoop</a:t>
            </a:r>
            <a:r>
              <a:rPr lang="en-US" sz="2000" baseline="0" dirty="0">
                <a:solidFill>
                  <a:schemeClr val="tx2"/>
                </a:solidFill>
              </a:rPr>
              <a:t> or Cube-corner), with a known geometry, is driven into the sample surface with an increasing load up to a preset value</a:t>
            </a:r>
            <a:r>
              <a:rPr lang="en-US" sz="1600" baseline="0" dirty="0">
                <a:solidFill>
                  <a:schemeClr val="tx2"/>
                </a:solidFill>
              </a:rPr>
              <a:t>.</a:t>
            </a:r>
          </a:p>
        </p:txBody>
      </p:sp>
      <p:sp>
        <p:nvSpPr>
          <p:cNvPr id="4" name="Text Box 7"/>
          <p:cNvSpPr txBox="1">
            <a:spLocks noChangeArrowheads="1"/>
          </p:cNvSpPr>
          <p:nvPr/>
        </p:nvSpPr>
        <p:spPr bwMode="auto">
          <a:xfrm>
            <a:off x="1052054" y="2852936"/>
            <a:ext cx="7696409" cy="353943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US" sz="2000" baseline="0" dirty="0">
                <a:solidFill>
                  <a:schemeClr val="tx2"/>
                </a:solidFill>
              </a:rPr>
              <a:t>The load is gradually decreased  until partial, or complete, relaxation of the sample occurs. During the test the depth of penetration is measured versus applied load.</a:t>
            </a:r>
          </a:p>
          <a:p>
            <a:pPr algn="l" eaLnBrk="1" hangingPunct="1"/>
            <a:endParaRPr lang="en-US" sz="2000" baseline="0" dirty="0">
              <a:solidFill>
                <a:schemeClr val="tx2"/>
              </a:solidFill>
            </a:endParaRPr>
          </a:p>
          <a:p>
            <a:pPr algn="l" eaLnBrk="1" hangingPunct="1"/>
            <a:r>
              <a:rPr lang="en-US" sz="2000" baseline="0" dirty="0">
                <a:solidFill>
                  <a:schemeClr val="tx2"/>
                </a:solidFill>
              </a:rPr>
              <a:t>The load-displacement result shows the elastic-plastic loading, followed by the elastic unloading.</a:t>
            </a:r>
          </a:p>
          <a:p>
            <a:pPr algn="l" eaLnBrk="1" hangingPunct="1"/>
            <a:endParaRPr lang="en-US" sz="2000" baseline="0" dirty="0">
              <a:solidFill>
                <a:schemeClr val="tx2"/>
              </a:solidFill>
            </a:endParaRPr>
          </a:p>
          <a:p>
            <a:pPr algn="l" eaLnBrk="1" hangingPunct="1"/>
            <a:r>
              <a:rPr lang="en-US" sz="2000" baseline="0" dirty="0">
                <a:solidFill>
                  <a:schemeClr val="tx2"/>
                </a:solidFill>
              </a:rPr>
              <a:t>The elastic equations of contact are then used in conjunction with the unloading data to determine the elastic modulus &amp; hardness of the specimen material.</a:t>
            </a:r>
          </a:p>
          <a:p>
            <a:pPr algn="l" eaLnBrk="1" hangingPunct="1">
              <a:spcBef>
                <a:spcPct val="50000"/>
              </a:spcBef>
            </a:pPr>
            <a:endParaRPr lang="en-US" sz="1600" baseline="0" dirty="0">
              <a:solidFill>
                <a:schemeClr val="tx2"/>
              </a:solidFill>
            </a:endParaRPr>
          </a:p>
        </p:txBody>
      </p:sp>
      <p:sp>
        <p:nvSpPr>
          <p:cNvPr id="6" name="TextBox 47">
            <a:hlinkClick r:id="rId2" action="ppaction://hlinksldjump"/>
          </p:cNvPr>
          <p:cNvSpPr txBox="1">
            <a:spLocks noChangeArrowheads="1"/>
          </p:cNvSpPr>
          <p:nvPr/>
        </p:nvSpPr>
        <p:spPr bwMode="auto">
          <a:xfrm>
            <a:off x="895350" y="852488"/>
            <a:ext cx="7353300" cy="646331"/>
          </a:xfrm>
          <a:prstGeom prst="rect">
            <a:avLst/>
          </a:prstGeom>
          <a:noFill/>
          <a:ln w="9525" algn="ctr">
            <a:noFill/>
            <a:miter lim="800000"/>
            <a:headEnd/>
            <a:tailEnd/>
          </a:ln>
        </p:spPr>
        <p:txBody>
          <a:bodyPr>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spcBef>
                <a:spcPct val="50000"/>
              </a:spcBef>
            </a:pPr>
            <a:r>
              <a:rPr lang="en-US" sz="3600" b="1" dirty="0">
                <a:solidFill>
                  <a:srgbClr val="00B050"/>
                </a:solidFill>
              </a:rPr>
              <a:t>Nano-indentation</a:t>
            </a:r>
            <a:endParaRPr lang="en-US" sz="3600" b="1" baseline="0" dirty="0">
              <a:solidFill>
                <a:srgbClr val="00B050"/>
              </a:solidFill>
            </a:endParaRPr>
          </a:p>
        </p:txBody>
      </p:sp>
      <p:sp>
        <p:nvSpPr>
          <p:cNvPr id="7" name="Rectangle 6"/>
          <p:cNvSpPr/>
          <p:nvPr/>
        </p:nvSpPr>
        <p:spPr>
          <a:xfrm>
            <a:off x="1043608" y="30079"/>
            <a:ext cx="3488455" cy="584775"/>
          </a:xfrm>
          <a:prstGeom prst="rect">
            <a:avLst/>
          </a:prstGeom>
        </p:spPr>
        <p:txBody>
          <a:bodyPr wrap="none">
            <a:spAutoFit/>
          </a:bodyPr>
          <a:lstStyle/>
          <a:p>
            <a:r>
              <a:rPr lang="en-US" sz="3200" dirty="0" smtClean="0"/>
              <a:t>Soil Investigations</a:t>
            </a:r>
            <a:endParaRPr lang="en-US" sz="3200" dirty="0"/>
          </a:p>
        </p:txBody>
      </p:sp>
    </p:spTree>
    <p:extLst>
      <p:ext uri="{BB962C8B-B14F-4D97-AF65-F5344CB8AC3E}">
        <p14:creationId xmlns:p14="http://schemas.microsoft.com/office/powerpoint/2010/main" val="3632267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68541"/>
            <a:ext cx="5688632" cy="564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7">
            <a:hlinkClick r:id="rId3" action="ppaction://hlinksldjump"/>
          </p:cNvPr>
          <p:cNvSpPr txBox="1">
            <a:spLocks noChangeArrowheads="1"/>
          </p:cNvSpPr>
          <p:nvPr/>
        </p:nvSpPr>
        <p:spPr bwMode="auto">
          <a:xfrm>
            <a:off x="895350" y="852488"/>
            <a:ext cx="7353300" cy="646331"/>
          </a:xfrm>
          <a:prstGeom prst="rect">
            <a:avLst/>
          </a:prstGeom>
          <a:noFill/>
          <a:ln w="9525" algn="ctr">
            <a:noFill/>
            <a:miter lim="800000"/>
            <a:headEnd/>
            <a:tailEnd/>
          </a:ln>
        </p:spPr>
        <p:txBody>
          <a:bodyPr>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spcBef>
                <a:spcPct val="50000"/>
              </a:spcBef>
            </a:pPr>
            <a:r>
              <a:rPr lang="en-US" sz="3600" b="1" dirty="0">
                <a:solidFill>
                  <a:srgbClr val="00B050"/>
                </a:solidFill>
              </a:rPr>
              <a:t>Nano-indentation</a:t>
            </a:r>
            <a:endParaRPr lang="en-US" sz="3600" b="1" baseline="0" dirty="0">
              <a:solidFill>
                <a:srgbClr val="00B050"/>
              </a:solidFill>
            </a:endParaRPr>
          </a:p>
        </p:txBody>
      </p:sp>
      <p:sp>
        <p:nvSpPr>
          <p:cNvPr id="4" name="Rectangle 3"/>
          <p:cNvSpPr/>
          <p:nvPr/>
        </p:nvSpPr>
        <p:spPr>
          <a:xfrm>
            <a:off x="1043608" y="30079"/>
            <a:ext cx="3488455" cy="584775"/>
          </a:xfrm>
          <a:prstGeom prst="rect">
            <a:avLst/>
          </a:prstGeom>
        </p:spPr>
        <p:txBody>
          <a:bodyPr wrap="none">
            <a:spAutoFit/>
          </a:bodyPr>
          <a:lstStyle/>
          <a:p>
            <a:r>
              <a:rPr lang="en-US" sz="3200" dirty="0" smtClean="0"/>
              <a:t>Soil Investigations</a:t>
            </a:r>
            <a:endParaRPr lang="en-US" sz="3200" dirty="0"/>
          </a:p>
        </p:txBody>
      </p:sp>
    </p:spTree>
    <p:extLst>
      <p:ext uri="{BB962C8B-B14F-4D97-AF65-F5344CB8AC3E}">
        <p14:creationId xmlns:p14="http://schemas.microsoft.com/office/powerpoint/2010/main" val="3251926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descr="nano scratch te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4712"/>
            <a:ext cx="4752528" cy="69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450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5496" y="395588"/>
            <a:ext cx="24272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3"/>
          <p:cNvSpPr txBox="1">
            <a:spLocks noChangeArrowheads="1"/>
          </p:cNvSpPr>
          <p:nvPr/>
        </p:nvSpPr>
        <p:spPr bwMode="auto">
          <a:xfrm>
            <a:off x="2446296" y="1011538"/>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AU" sz="1400" baseline="0" dirty="0"/>
              <a:t>PZT Actuator</a:t>
            </a:r>
          </a:p>
        </p:txBody>
      </p:sp>
      <p:sp>
        <p:nvSpPr>
          <p:cNvPr id="4" name="Text Box 14"/>
          <p:cNvSpPr txBox="1">
            <a:spLocks noChangeArrowheads="1"/>
          </p:cNvSpPr>
          <p:nvPr/>
        </p:nvSpPr>
        <p:spPr bwMode="auto">
          <a:xfrm>
            <a:off x="2847934" y="2010076"/>
            <a:ext cx="893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AU" sz="1400" baseline="0"/>
              <a:t>Load cell</a:t>
            </a:r>
          </a:p>
        </p:txBody>
      </p:sp>
      <p:sp>
        <p:nvSpPr>
          <p:cNvPr id="5" name="Text Box 15"/>
          <p:cNvSpPr txBox="1">
            <a:spLocks noChangeArrowheads="1"/>
          </p:cNvSpPr>
          <p:nvPr/>
        </p:nvSpPr>
        <p:spPr bwMode="auto">
          <a:xfrm>
            <a:off x="2370096" y="37483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AU" sz="1400" baseline="0"/>
              <a:t>Depth sensor</a:t>
            </a:r>
          </a:p>
        </p:txBody>
      </p:sp>
      <p:sp>
        <p:nvSpPr>
          <p:cNvPr id="6" name="Text Box 16"/>
          <p:cNvSpPr txBox="1">
            <a:spLocks noChangeArrowheads="1"/>
          </p:cNvSpPr>
          <p:nvPr/>
        </p:nvSpPr>
        <p:spPr bwMode="auto">
          <a:xfrm>
            <a:off x="3284496" y="4586588"/>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AU" sz="1400" baseline="0"/>
              <a:t>Indenter</a:t>
            </a:r>
          </a:p>
        </p:txBody>
      </p:sp>
      <p:sp>
        <p:nvSpPr>
          <p:cNvPr id="7" name="Line 17"/>
          <p:cNvSpPr>
            <a:spLocks noChangeShapeType="1"/>
          </p:cNvSpPr>
          <p:nvPr/>
        </p:nvSpPr>
        <p:spPr bwMode="auto">
          <a:xfrm>
            <a:off x="3519446" y="1281413"/>
            <a:ext cx="561975"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8"/>
          <p:cNvSpPr>
            <a:spLocks noChangeShapeType="1"/>
          </p:cNvSpPr>
          <p:nvPr/>
        </p:nvSpPr>
        <p:spPr bwMode="auto">
          <a:xfrm>
            <a:off x="3644859" y="2279951"/>
            <a:ext cx="560387"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9"/>
          <p:cNvSpPr>
            <a:spLocks noChangeShapeType="1"/>
          </p:cNvSpPr>
          <p:nvPr/>
        </p:nvSpPr>
        <p:spPr bwMode="auto">
          <a:xfrm>
            <a:off x="3509921" y="4003976"/>
            <a:ext cx="765175" cy="149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4046496" y="4846938"/>
            <a:ext cx="428625" cy="354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21"/>
          <p:cNvSpPr>
            <a:spLocks noChangeShapeType="1"/>
          </p:cNvSpPr>
          <p:nvPr/>
        </p:nvSpPr>
        <p:spPr bwMode="auto">
          <a:xfrm>
            <a:off x="5964196" y="351138"/>
            <a:ext cx="0" cy="403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2"/>
          <p:cNvSpPr txBox="1">
            <a:spLocks noChangeArrowheads="1"/>
          </p:cNvSpPr>
          <p:nvPr/>
        </p:nvSpPr>
        <p:spPr bwMode="auto">
          <a:xfrm rot="16200000">
            <a:off x="5777665" y="2310907"/>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algn="ctr" eaLnBrk="0" fontAlgn="base" hangingPunct="0">
              <a:spcBef>
                <a:spcPct val="0"/>
              </a:spcBef>
              <a:spcAft>
                <a:spcPct val="0"/>
              </a:spcAft>
              <a:defRPr baseline="-25000">
                <a:solidFill>
                  <a:schemeClr val="tx1"/>
                </a:solidFill>
                <a:latin typeface="Arial" pitchFamily="34" charset="0"/>
              </a:defRPr>
            </a:lvl6pPr>
            <a:lvl7pPr marL="2971800" indent="-228600" algn="ctr" eaLnBrk="0" fontAlgn="base" hangingPunct="0">
              <a:spcBef>
                <a:spcPct val="0"/>
              </a:spcBef>
              <a:spcAft>
                <a:spcPct val="0"/>
              </a:spcAft>
              <a:defRPr baseline="-25000">
                <a:solidFill>
                  <a:schemeClr val="tx1"/>
                </a:solidFill>
                <a:latin typeface="Arial" pitchFamily="34" charset="0"/>
              </a:defRPr>
            </a:lvl7pPr>
            <a:lvl8pPr marL="3429000" indent="-228600" algn="ctr" eaLnBrk="0" fontAlgn="base" hangingPunct="0">
              <a:spcBef>
                <a:spcPct val="0"/>
              </a:spcBef>
              <a:spcAft>
                <a:spcPct val="0"/>
              </a:spcAft>
              <a:defRPr baseline="-25000">
                <a:solidFill>
                  <a:schemeClr val="tx1"/>
                </a:solidFill>
                <a:latin typeface="Arial" pitchFamily="34" charset="0"/>
              </a:defRPr>
            </a:lvl8pPr>
            <a:lvl9pPr marL="3886200" indent="-228600" algn="ctr" eaLnBrk="0" fontAlgn="base" hangingPunct="0">
              <a:spcBef>
                <a:spcPct val="0"/>
              </a:spcBef>
              <a:spcAft>
                <a:spcPct val="0"/>
              </a:spcAft>
              <a:defRPr baseline="-25000">
                <a:solidFill>
                  <a:schemeClr val="tx1"/>
                </a:solidFill>
                <a:latin typeface="Arial" pitchFamily="34" charset="0"/>
              </a:defRPr>
            </a:lvl9pPr>
          </a:lstStyle>
          <a:p>
            <a:pPr algn="l" eaLnBrk="1" hangingPunct="1"/>
            <a:r>
              <a:rPr lang="en-AU" sz="1200" baseline="0">
                <a:latin typeface="Times New Roman" pitchFamily="18" charset="0"/>
              </a:rPr>
              <a:t>160 mm</a:t>
            </a:r>
          </a:p>
        </p:txBody>
      </p:sp>
    </p:spTree>
    <p:extLst>
      <p:ext uri="{BB962C8B-B14F-4D97-AF65-F5344CB8AC3E}">
        <p14:creationId xmlns:p14="http://schemas.microsoft.com/office/powerpoint/2010/main" val="1159173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988840"/>
            <a:ext cx="4824536" cy="1200329"/>
          </a:xfrm>
          <a:prstGeom prst="rect">
            <a:avLst/>
          </a:prstGeom>
          <a:noFill/>
        </p:spPr>
        <p:txBody>
          <a:bodyPr wrap="square" rtlCol="0">
            <a:spAutoFit/>
          </a:bodyPr>
          <a:lstStyle/>
          <a:p>
            <a:pPr algn="ctr"/>
            <a:r>
              <a:rPr lang="en-US" sz="7200" dirty="0" smtClean="0">
                <a:solidFill>
                  <a:srgbClr val="FF0000"/>
                </a:solidFill>
              </a:rPr>
              <a:t>PART 1</a:t>
            </a:r>
            <a:endParaRPr lang="en-US" sz="7200" dirty="0">
              <a:solidFill>
                <a:srgbClr val="FF0000"/>
              </a:solidFill>
            </a:endParaRPr>
          </a:p>
        </p:txBody>
      </p:sp>
      <p:sp>
        <p:nvSpPr>
          <p:cNvPr id="3" name="Rectangle 2"/>
          <p:cNvSpPr/>
          <p:nvPr/>
        </p:nvSpPr>
        <p:spPr>
          <a:xfrm>
            <a:off x="3079800" y="3189169"/>
            <a:ext cx="3738524" cy="584775"/>
          </a:xfrm>
          <a:prstGeom prst="rect">
            <a:avLst/>
          </a:prstGeom>
        </p:spPr>
        <p:txBody>
          <a:bodyPr wrap="none">
            <a:spAutoFit/>
          </a:bodyPr>
          <a:lstStyle/>
          <a:p>
            <a:r>
              <a:rPr lang="en-US" sz="3200" b="1" dirty="0" smtClean="0">
                <a:solidFill>
                  <a:srgbClr val="00B050"/>
                </a:solidFill>
              </a:rPr>
              <a:t>Soil Improvement </a:t>
            </a:r>
            <a:endParaRPr lang="en-US" sz="3200" b="1" dirty="0">
              <a:solidFill>
                <a:srgbClr val="00B050"/>
              </a:solidFill>
            </a:endParaRPr>
          </a:p>
        </p:txBody>
      </p:sp>
    </p:spTree>
    <p:extLst>
      <p:ext uri="{BB962C8B-B14F-4D97-AF65-F5344CB8AC3E}">
        <p14:creationId xmlns:p14="http://schemas.microsoft.com/office/powerpoint/2010/main" val="2859273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00100" y="1785926"/>
            <a:ext cx="4429156" cy="2062103"/>
          </a:xfrm>
          <a:prstGeom prst="rect">
            <a:avLst/>
          </a:prstGeom>
        </p:spPr>
        <p:txBody>
          <a:bodyPr wrap="square">
            <a:spAutoFit/>
          </a:bodyPr>
          <a:lstStyle/>
          <a:p>
            <a:endParaRPr lang="ar-SA" sz="3200" dirty="0" smtClean="0"/>
          </a:p>
          <a:p>
            <a:r>
              <a:rPr lang="en-US" sz="3200" dirty="0" smtClean="0"/>
              <a:t>Sustainable Development of Nanotechnology is the Key </a:t>
            </a:r>
            <a:endParaRPr lang="ar-SA" sz="3200" dirty="0"/>
          </a:p>
        </p:txBody>
      </p:sp>
      <p:pic>
        <p:nvPicPr>
          <p:cNvPr id="38914" name="Picture 2"/>
          <p:cNvPicPr>
            <a:picLocks noChangeAspect="1" noChangeArrowheads="1"/>
          </p:cNvPicPr>
          <p:nvPr/>
        </p:nvPicPr>
        <p:blipFill>
          <a:blip r:embed="rId2"/>
          <a:srcRect l="35139" t="20508" r="37408" b="10156"/>
          <a:stretch>
            <a:fillRect/>
          </a:stretch>
        </p:blipFill>
        <p:spPr bwMode="auto">
          <a:xfrm>
            <a:off x="5429256" y="642918"/>
            <a:ext cx="357190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922" y="2204500"/>
            <a:ext cx="5760640" cy="1446550"/>
          </a:xfrm>
          <a:prstGeom prst="rect">
            <a:avLst/>
          </a:prstGeom>
          <a:noFill/>
        </p:spPr>
        <p:txBody>
          <a:bodyPr wrap="square" rtlCol="0">
            <a:spAutoFit/>
          </a:bodyPr>
          <a:lstStyle/>
          <a:p>
            <a:pPr algn="ctr"/>
            <a:r>
              <a:rPr lang="en-US" sz="8800" dirty="0" smtClean="0"/>
              <a:t>Thank You</a:t>
            </a:r>
            <a:endParaRPr lang="en-US" sz="8800" dirty="0"/>
          </a:p>
        </p:txBody>
      </p:sp>
      <p:sp>
        <p:nvSpPr>
          <p:cNvPr id="3" name="TextBox 2"/>
          <p:cNvSpPr txBox="1"/>
          <p:nvPr/>
        </p:nvSpPr>
        <p:spPr>
          <a:xfrm>
            <a:off x="3357554" y="6211669"/>
            <a:ext cx="3357586" cy="646331"/>
          </a:xfrm>
          <a:prstGeom prst="rect">
            <a:avLst/>
          </a:prstGeom>
          <a:noFill/>
        </p:spPr>
        <p:txBody>
          <a:bodyPr wrap="square" rtlCol="0">
            <a:spAutoFit/>
          </a:bodyPr>
          <a:lstStyle/>
          <a:p>
            <a:pPr algn="ctr"/>
            <a:r>
              <a:rPr lang="en-US" b="1" i="1" dirty="0" smtClean="0"/>
              <a:t>Dr </a:t>
            </a:r>
            <a:r>
              <a:rPr lang="en-US" b="1" i="1" dirty="0" err="1" smtClean="0"/>
              <a:t>Jasim</a:t>
            </a:r>
            <a:r>
              <a:rPr lang="en-US" b="1" i="1" dirty="0" smtClean="0"/>
              <a:t> Al-</a:t>
            </a:r>
            <a:r>
              <a:rPr lang="en-US" b="1" i="1" dirty="0" err="1" smtClean="0"/>
              <a:t>Shamary</a:t>
            </a:r>
            <a:endParaRPr lang="en-US" b="1" i="1" dirty="0" smtClean="0"/>
          </a:p>
          <a:p>
            <a:pPr algn="ctr"/>
            <a:r>
              <a:rPr lang="en-US" b="1" i="1" dirty="0" smtClean="0"/>
              <a:t>Jasimalshamary@yahoo.com</a:t>
            </a:r>
            <a:endParaRPr lang="en-US" b="1" i="1" dirty="0"/>
          </a:p>
        </p:txBody>
      </p:sp>
    </p:spTree>
    <p:extLst>
      <p:ext uri="{BB962C8B-B14F-4D97-AF65-F5344CB8AC3E}">
        <p14:creationId xmlns:p14="http://schemas.microsoft.com/office/powerpoint/2010/main" val="307602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no-Materia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0"/>
            <a:ext cx="7858180" cy="3539430"/>
          </a:xfrm>
          <a:prstGeom prst="rect">
            <a:avLst/>
          </a:prstGeom>
        </p:spPr>
        <p:txBody>
          <a:bodyPr wrap="square">
            <a:spAutoFit/>
          </a:bodyPr>
          <a:lstStyle/>
          <a:p>
            <a:r>
              <a:rPr lang="en-US" sz="2800" dirty="0" err="1" smtClean="0"/>
              <a:t>Nanomaterial</a:t>
            </a:r>
            <a:r>
              <a:rPr lang="en-US" sz="2800" dirty="0" smtClean="0"/>
              <a:t> (NM): </a:t>
            </a:r>
          </a:p>
          <a:p>
            <a:endParaRPr lang="en-US" sz="2800" dirty="0" smtClean="0"/>
          </a:p>
          <a:p>
            <a:r>
              <a:rPr lang="en-US" sz="2800" dirty="0" err="1" smtClean="0"/>
              <a:t>Nano</a:t>
            </a:r>
            <a:r>
              <a:rPr lang="en-US" sz="2800" dirty="0" smtClean="0"/>
              <a:t>-sized material having at least one external dimension in the size range of 1-100 nanometers. </a:t>
            </a:r>
          </a:p>
          <a:p>
            <a:endParaRPr lang="en-US" sz="2800" dirty="0" smtClean="0"/>
          </a:p>
          <a:p>
            <a:r>
              <a:rPr lang="en-US" sz="2800" dirty="0" smtClean="0"/>
              <a:t>NMs include </a:t>
            </a:r>
            <a:r>
              <a:rPr lang="en-US" sz="2800" dirty="0" err="1" smtClean="0"/>
              <a:t>nanoparticles</a:t>
            </a:r>
            <a:r>
              <a:rPr lang="en-US" sz="2800" dirty="0" smtClean="0"/>
              <a:t> (NPs), </a:t>
            </a:r>
            <a:r>
              <a:rPr lang="en-US" sz="2800" dirty="0" err="1" smtClean="0"/>
              <a:t>nanostructured</a:t>
            </a:r>
            <a:r>
              <a:rPr lang="en-US" sz="2800" dirty="0" smtClean="0"/>
              <a:t> materials and ultrafine particles, and their agglomerates and aggregates</a:t>
            </a:r>
            <a:endParaRPr lang="ar-SA"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30079"/>
            <a:ext cx="3350597" cy="584775"/>
          </a:xfrm>
          <a:prstGeom prst="rect">
            <a:avLst/>
          </a:prstGeom>
        </p:spPr>
        <p:txBody>
          <a:bodyPr wrap="none">
            <a:spAutoFit/>
          </a:bodyPr>
          <a:lstStyle/>
          <a:p>
            <a:r>
              <a:rPr lang="en-US" sz="3200" dirty="0" smtClean="0"/>
              <a:t>Soil Improvement</a:t>
            </a:r>
            <a:endParaRPr lang="en-US" sz="3200" dirty="0"/>
          </a:p>
        </p:txBody>
      </p:sp>
      <p:sp>
        <p:nvSpPr>
          <p:cNvPr id="5" name="Rectangle 4"/>
          <p:cNvSpPr/>
          <p:nvPr/>
        </p:nvSpPr>
        <p:spPr>
          <a:xfrm>
            <a:off x="1000100" y="3071810"/>
            <a:ext cx="7920880" cy="1200329"/>
          </a:xfrm>
          <a:prstGeom prst="rect">
            <a:avLst/>
          </a:prstGeom>
        </p:spPr>
        <p:txBody>
          <a:bodyPr wrap="square">
            <a:spAutoFit/>
          </a:bodyPr>
          <a:lstStyle/>
          <a:p>
            <a:r>
              <a:rPr lang="en-US" sz="2400" dirty="0"/>
              <a:t>There is little information in the geotechnical literature regarding the influence of the </a:t>
            </a:r>
            <a:r>
              <a:rPr lang="en-US" sz="2400" dirty="0" err="1" smtClean="0"/>
              <a:t>nano</a:t>
            </a:r>
            <a:r>
              <a:rPr lang="en-US" sz="2400" dirty="0" smtClean="0"/>
              <a:t>-material additive on </a:t>
            </a:r>
            <a:r>
              <a:rPr lang="en-US" sz="2400" dirty="0"/>
              <a:t>the engineering behavior of soils. </a:t>
            </a:r>
          </a:p>
        </p:txBody>
      </p:sp>
      <p:sp>
        <p:nvSpPr>
          <p:cNvPr id="6" name="Rectangle 5"/>
          <p:cNvSpPr/>
          <p:nvPr/>
        </p:nvSpPr>
        <p:spPr>
          <a:xfrm>
            <a:off x="1000100" y="1500174"/>
            <a:ext cx="7762653" cy="1200329"/>
          </a:xfrm>
          <a:prstGeom prst="rect">
            <a:avLst/>
          </a:prstGeom>
        </p:spPr>
        <p:txBody>
          <a:bodyPr wrap="square">
            <a:spAutoFit/>
          </a:bodyPr>
          <a:lstStyle/>
          <a:p>
            <a:r>
              <a:rPr lang="en-US" sz="2400" dirty="0"/>
              <a:t>In most practical situation, the soils are treating and improving its strength parameters during the construction of the most geotechnical projects</a:t>
            </a:r>
          </a:p>
        </p:txBody>
      </p:sp>
      <p:sp>
        <p:nvSpPr>
          <p:cNvPr id="3" name="TextBox 2"/>
          <p:cNvSpPr txBox="1"/>
          <p:nvPr/>
        </p:nvSpPr>
        <p:spPr>
          <a:xfrm>
            <a:off x="1071538" y="4714884"/>
            <a:ext cx="2952328" cy="461665"/>
          </a:xfrm>
          <a:prstGeom prst="rect">
            <a:avLst/>
          </a:prstGeom>
          <a:noFill/>
        </p:spPr>
        <p:txBody>
          <a:bodyPr wrap="square" rtlCol="0">
            <a:spAutoFit/>
          </a:bodyPr>
          <a:lstStyle/>
          <a:p>
            <a:r>
              <a:rPr lang="en-US" sz="2400" dirty="0" smtClean="0"/>
              <a:t>Therefore????</a:t>
            </a:r>
            <a:endParaRPr lang="en-US" sz="2400" dirty="0"/>
          </a:p>
        </p:txBody>
      </p:sp>
      <p:sp>
        <p:nvSpPr>
          <p:cNvPr id="8" name="TextBox 7"/>
          <p:cNvSpPr txBox="1"/>
          <p:nvPr/>
        </p:nvSpPr>
        <p:spPr>
          <a:xfrm>
            <a:off x="1214414" y="5572140"/>
            <a:ext cx="6480720" cy="1200329"/>
          </a:xfrm>
          <a:prstGeom prst="rect">
            <a:avLst/>
          </a:prstGeom>
          <a:noFill/>
        </p:spPr>
        <p:txBody>
          <a:bodyPr wrap="square" rtlCol="0">
            <a:spAutoFit/>
          </a:bodyPr>
          <a:lstStyle/>
          <a:p>
            <a:pPr marL="285750" indent="-285750">
              <a:buFont typeface="Wingdings" pitchFamily="2" charset="2"/>
              <a:buChar char="q"/>
            </a:pPr>
            <a:r>
              <a:rPr lang="en-US" sz="2400" dirty="0" smtClean="0"/>
              <a:t>More information (Knowledge) </a:t>
            </a:r>
          </a:p>
          <a:p>
            <a:pPr marL="285750" indent="-285750">
              <a:buFont typeface="Wingdings" pitchFamily="2" charset="2"/>
              <a:buChar char="q"/>
            </a:pPr>
            <a:r>
              <a:rPr lang="en-US" sz="2400" dirty="0" smtClean="0"/>
              <a:t>More practices</a:t>
            </a:r>
          </a:p>
          <a:p>
            <a:pPr marL="285750" indent="-285750">
              <a:buFont typeface="Wingdings" pitchFamily="2" charset="2"/>
              <a:buChar char="q"/>
            </a:pPr>
            <a:r>
              <a:rPr lang="en-US" sz="2400" dirty="0" smtClean="0"/>
              <a:t>More believe  </a:t>
            </a:r>
            <a:endParaRPr lang="en-US" sz="2400" dirty="0"/>
          </a:p>
        </p:txBody>
      </p:sp>
    </p:spTree>
    <p:extLst>
      <p:ext uri="{BB962C8B-B14F-4D97-AF65-F5344CB8AC3E}">
        <p14:creationId xmlns:p14="http://schemas.microsoft.com/office/powerpoint/2010/main" val="410450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71480"/>
            <a:ext cx="8172400" cy="4154984"/>
          </a:xfrm>
          <a:prstGeom prst="rect">
            <a:avLst/>
          </a:prstGeom>
        </p:spPr>
        <p:txBody>
          <a:bodyPr wrap="square">
            <a:spAutoFit/>
          </a:bodyPr>
          <a:lstStyle/>
          <a:p>
            <a:pPr hangingPunct="0"/>
            <a:r>
              <a:rPr lang="en-US" sz="2400" dirty="0"/>
              <a:t>One of the </a:t>
            </a:r>
            <a:r>
              <a:rPr lang="en-US" sz="2400" b="1" dirty="0">
                <a:solidFill>
                  <a:srgbClr val="FFC000"/>
                </a:solidFill>
              </a:rPr>
              <a:t>most common </a:t>
            </a:r>
            <a:r>
              <a:rPr lang="en-US" sz="2400" dirty="0"/>
              <a:t>techniques is soil stabilization with additives or admixtures.</a:t>
            </a:r>
          </a:p>
          <a:p>
            <a:pPr hangingPunct="0"/>
            <a:endParaRPr lang="en-US" sz="2400" dirty="0"/>
          </a:p>
          <a:p>
            <a:pPr hangingPunct="0"/>
            <a:r>
              <a:rPr lang="en-US" sz="2400" b="1" dirty="0">
                <a:solidFill>
                  <a:srgbClr val="FF0000"/>
                </a:solidFill>
              </a:rPr>
              <a:t>In this technique</a:t>
            </a:r>
          </a:p>
          <a:p>
            <a:pPr marL="342900" indent="-342900" hangingPunct="0">
              <a:buFont typeface="+mj-lt"/>
              <a:buAutoNum type="arabicPeriod"/>
            </a:pPr>
            <a:r>
              <a:rPr lang="en-US" sz="2400" dirty="0"/>
              <a:t>the geotechnical properties of soil is enhanced by mixing it with another material.</a:t>
            </a:r>
          </a:p>
          <a:p>
            <a:pPr marL="342900" indent="-342900" hangingPunct="0">
              <a:buFont typeface="+mj-lt"/>
              <a:buAutoNum type="arabicPeriod"/>
            </a:pPr>
            <a:r>
              <a:rPr lang="en-US" sz="2400" dirty="0"/>
              <a:t>include cement, lime, calcium chloride, fly ash,  bitumen, etc. </a:t>
            </a:r>
          </a:p>
          <a:p>
            <a:pPr marL="342900" indent="-342900" hangingPunct="0">
              <a:buFont typeface="+mj-lt"/>
              <a:buAutoNum type="arabicPeriod"/>
            </a:pPr>
            <a:r>
              <a:rPr lang="en-US" sz="2400" dirty="0"/>
              <a:t>for soft clays and peaty deposits which are composed of fine particles with high moisture content, granular materials such as sand and industry by-products have also been used. </a:t>
            </a:r>
          </a:p>
          <a:p>
            <a:pPr hangingPunct="0"/>
            <a:endParaRPr lang="en-US" sz="2400" dirty="0"/>
          </a:p>
        </p:txBody>
      </p:sp>
      <p:sp>
        <p:nvSpPr>
          <p:cNvPr id="3" name="Rectangle 2"/>
          <p:cNvSpPr/>
          <p:nvPr/>
        </p:nvSpPr>
        <p:spPr>
          <a:xfrm>
            <a:off x="1043608" y="30079"/>
            <a:ext cx="3350597" cy="584775"/>
          </a:xfrm>
          <a:prstGeom prst="rect">
            <a:avLst/>
          </a:prstGeom>
        </p:spPr>
        <p:txBody>
          <a:bodyPr wrap="none">
            <a:spAutoFit/>
          </a:bodyPr>
          <a:lstStyle/>
          <a:p>
            <a:r>
              <a:rPr lang="en-US" sz="3200" dirty="0" smtClean="0"/>
              <a:t>Soil Improvement</a:t>
            </a:r>
            <a:endParaRPr lang="en-US" sz="3200" dirty="0"/>
          </a:p>
        </p:txBody>
      </p:sp>
      <p:sp>
        <p:nvSpPr>
          <p:cNvPr id="2" name="Rectangle 1"/>
          <p:cNvSpPr/>
          <p:nvPr/>
        </p:nvSpPr>
        <p:spPr>
          <a:xfrm>
            <a:off x="1043608" y="4549700"/>
            <a:ext cx="8100392" cy="2308324"/>
          </a:xfrm>
          <a:prstGeom prst="rect">
            <a:avLst/>
          </a:prstGeom>
        </p:spPr>
        <p:txBody>
          <a:bodyPr wrap="square">
            <a:spAutoFit/>
          </a:bodyPr>
          <a:lstStyle/>
          <a:p>
            <a:r>
              <a:rPr lang="en-US" sz="2400" b="1" dirty="0">
                <a:solidFill>
                  <a:srgbClr val="00B050"/>
                </a:solidFill>
              </a:rPr>
              <a:t>Mixing these additives in the ground served the following </a:t>
            </a:r>
            <a:r>
              <a:rPr lang="en-US" sz="2400" b="1" dirty="0" smtClean="0">
                <a:solidFill>
                  <a:srgbClr val="00B050"/>
                </a:solidFill>
              </a:rPr>
              <a:t>purposes</a:t>
            </a:r>
            <a:r>
              <a:rPr lang="en-US" sz="2400" dirty="0" smtClean="0"/>
              <a:t>: </a:t>
            </a:r>
          </a:p>
          <a:p>
            <a:pPr marL="285750" indent="-285750">
              <a:buFont typeface="Wingdings" pitchFamily="2" charset="2"/>
              <a:buChar char="ü"/>
            </a:pPr>
            <a:r>
              <a:rPr lang="en-US" sz="2400" b="1" dirty="0" smtClean="0">
                <a:solidFill>
                  <a:srgbClr val="0070C0"/>
                </a:solidFill>
              </a:rPr>
              <a:t>strength</a:t>
            </a:r>
            <a:r>
              <a:rPr lang="en-US" sz="2400" dirty="0" smtClean="0"/>
              <a:t> </a:t>
            </a:r>
            <a:r>
              <a:rPr lang="en-US" sz="2400" dirty="0"/>
              <a:t>increase, </a:t>
            </a:r>
            <a:endParaRPr lang="en-US" sz="2400" dirty="0" smtClean="0"/>
          </a:p>
          <a:p>
            <a:pPr marL="285750" indent="-285750">
              <a:buFont typeface="Wingdings" pitchFamily="2" charset="2"/>
              <a:buChar char="ü"/>
            </a:pPr>
            <a:r>
              <a:rPr lang="en-US" sz="2400" b="1" dirty="0">
                <a:solidFill>
                  <a:srgbClr val="0070C0"/>
                </a:solidFill>
              </a:rPr>
              <a:t>deformability/settlement</a:t>
            </a:r>
            <a:r>
              <a:rPr lang="en-US" sz="2400" dirty="0" smtClean="0"/>
              <a:t> </a:t>
            </a:r>
            <a:r>
              <a:rPr lang="en-US" sz="2400" dirty="0"/>
              <a:t>reduction, </a:t>
            </a:r>
            <a:endParaRPr lang="en-US" sz="2400" dirty="0" smtClean="0"/>
          </a:p>
          <a:p>
            <a:pPr marL="285750" indent="-285750">
              <a:buFont typeface="Wingdings" pitchFamily="2" charset="2"/>
              <a:buChar char="ü"/>
            </a:pPr>
            <a:r>
              <a:rPr lang="en-US" sz="2400" b="1" dirty="0">
                <a:solidFill>
                  <a:srgbClr val="0070C0"/>
                </a:solidFill>
              </a:rPr>
              <a:t>volumetric stability </a:t>
            </a:r>
            <a:r>
              <a:rPr lang="en-US" sz="2400" dirty="0"/>
              <a:t>(control of shrinking and swelling), </a:t>
            </a:r>
            <a:endParaRPr lang="en-US" sz="2400" dirty="0" smtClean="0"/>
          </a:p>
          <a:p>
            <a:pPr marL="285750" indent="-285750">
              <a:buFont typeface="Wingdings" pitchFamily="2" charset="2"/>
              <a:buChar char="ü"/>
            </a:pPr>
            <a:r>
              <a:rPr lang="en-US" sz="2400" dirty="0" smtClean="0"/>
              <a:t>reduction </a:t>
            </a:r>
            <a:r>
              <a:rPr lang="en-US" sz="2400" dirty="0"/>
              <a:t>of </a:t>
            </a:r>
            <a:r>
              <a:rPr lang="en-US" sz="2400" b="1" dirty="0">
                <a:solidFill>
                  <a:srgbClr val="0070C0"/>
                </a:solidFill>
              </a:rPr>
              <a:t>permeability</a:t>
            </a:r>
            <a:r>
              <a:rPr lang="en-US" sz="2400" dirty="0"/>
              <a:t>, </a:t>
            </a:r>
            <a:endParaRPr lang="en-US" sz="2400" dirty="0" smtClean="0"/>
          </a:p>
        </p:txBody>
      </p:sp>
    </p:spTree>
    <p:extLst>
      <p:ext uri="{BB962C8B-B14F-4D97-AF65-F5344CB8AC3E}">
        <p14:creationId xmlns:p14="http://schemas.microsoft.com/office/powerpoint/2010/main" val="295478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28670"/>
            <a:ext cx="8100392" cy="1938992"/>
          </a:xfrm>
          <a:prstGeom prst="rect">
            <a:avLst/>
          </a:prstGeom>
        </p:spPr>
        <p:txBody>
          <a:bodyPr wrap="square">
            <a:spAutoFit/>
          </a:bodyPr>
          <a:lstStyle/>
          <a:p>
            <a:pPr hangingPunct="0"/>
            <a:r>
              <a:rPr lang="en-US" sz="2400" b="1" dirty="0" smtClean="0">
                <a:solidFill>
                  <a:srgbClr val="FF0000"/>
                </a:solidFill>
              </a:rPr>
              <a:t>IMPORTANT</a:t>
            </a:r>
          </a:p>
          <a:p>
            <a:pPr hangingPunct="0"/>
            <a:r>
              <a:rPr lang="en-US" sz="2400" dirty="0" smtClean="0"/>
              <a:t>the </a:t>
            </a:r>
            <a:r>
              <a:rPr lang="en-US" sz="2400" dirty="0"/>
              <a:t>fundamental requirement for civil engineering projects is that it must be inexpensive. </a:t>
            </a:r>
            <a:endParaRPr lang="en-US" sz="2400" dirty="0" smtClean="0"/>
          </a:p>
          <a:p>
            <a:pPr hangingPunct="0"/>
            <a:r>
              <a:rPr lang="en-US" sz="2400" dirty="0" smtClean="0"/>
              <a:t>land </a:t>
            </a:r>
            <a:r>
              <a:rPr lang="en-US" sz="2400" dirty="0"/>
              <a:t>to be improve covers a huge area and also involving large distances (for example highways). </a:t>
            </a:r>
          </a:p>
        </p:txBody>
      </p:sp>
      <p:sp>
        <p:nvSpPr>
          <p:cNvPr id="3" name="Rectangle 2"/>
          <p:cNvSpPr/>
          <p:nvPr/>
        </p:nvSpPr>
        <p:spPr>
          <a:xfrm>
            <a:off x="1043608" y="30079"/>
            <a:ext cx="3350597" cy="584775"/>
          </a:xfrm>
          <a:prstGeom prst="rect">
            <a:avLst/>
          </a:prstGeom>
        </p:spPr>
        <p:txBody>
          <a:bodyPr wrap="none">
            <a:spAutoFit/>
          </a:bodyPr>
          <a:lstStyle/>
          <a:p>
            <a:r>
              <a:rPr lang="en-US" sz="3200" dirty="0" smtClean="0"/>
              <a:t>Soil Improvement</a:t>
            </a:r>
            <a:endParaRPr lang="en-US" sz="3200" dirty="0"/>
          </a:p>
        </p:txBody>
      </p:sp>
      <p:sp>
        <p:nvSpPr>
          <p:cNvPr id="4" name="Rectangle 3"/>
          <p:cNvSpPr/>
          <p:nvPr/>
        </p:nvSpPr>
        <p:spPr>
          <a:xfrm>
            <a:off x="1064956" y="3072372"/>
            <a:ext cx="8079044" cy="3785652"/>
          </a:xfrm>
          <a:prstGeom prst="rect">
            <a:avLst/>
          </a:prstGeom>
        </p:spPr>
        <p:txBody>
          <a:bodyPr wrap="square">
            <a:spAutoFit/>
          </a:bodyPr>
          <a:lstStyle/>
          <a:p>
            <a:pPr hangingPunct="0"/>
            <a:r>
              <a:rPr lang="en-US" sz="2400" b="1" dirty="0">
                <a:solidFill>
                  <a:srgbClr val="FF0000"/>
                </a:solidFill>
              </a:rPr>
              <a:t>Thus</a:t>
            </a:r>
          </a:p>
          <a:p>
            <a:pPr hangingPunct="0"/>
            <a:r>
              <a:rPr lang="en-US" sz="2400" dirty="0" smtClean="0"/>
              <a:t>the </a:t>
            </a:r>
            <a:r>
              <a:rPr lang="en-US" sz="2400" dirty="0"/>
              <a:t>need to keep the project economical </a:t>
            </a:r>
            <a:r>
              <a:rPr lang="en-US" sz="2400" dirty="0" smtClean="0"/>
              <a:t>(low </a:t>
            </a:r>
            <a:r>
              <a:rPr lang="en-US" sz="2400" dirty="0"/>
              <a:t>cost </a:t>
            </a:r>
            <a:r>
              <a:rPr lang="en-US" sz="2400" dirty="0" smtClean="0"/>
              <a:t>materials). </a:t>
            </a:r>
          </a:p>
          <a:p>
            <a:pPr hangingPunct="0"/>
            <a:r>
              <a:rPr lang="en-US" sz="2400" dirty="0" smtClean="0"/>
              <a:t>In </a:t>
            </a:r>
            <a:r>
              <a:rPr lang="en-US" sz="2400" dirty="0"/>
              <a:t>order to meet this requirement, industrial by-products or waste have also been extensively studied. </a:t>
            </a:r>
            <a:endParaRPr lang="en-US" sz="2400" dirty="0" smtClean="0"/>
          </a:p>
          <a:p>
            <a:pPr hangingPunct="0"/>
            <a:endParaRPr lang="en-US" sz="2400" dirty="0"/>
          </a:p>
          <a:p>
            <a:pPr hangingPunct="0"/>
            <a:r>
              <a:rPr lang="en-US" sz="2400" b="1" dirty="0">
                <a:solidFill>
                  <a:srgbClr val="FF0000"/>
                </a:solidFill>
              </a:rPr>
              <a:t>However,</a:t>
            </a:r>
          </a:p>
          <a:p>
            <a:pPr hangingPunct="0"/>
            <a:r>
              <a:rPr lang="en-US" sz="2400" dirty="0" smtClean="0"/>
              <a:t>these </a:t>
            </a:r>
            <a:r>
              <a:rPr lang="en-US" sz="2400" dirty="0"/>
              <a:t>raised another important question, i.e. toxicity of the materials. Leaching of toxic chemicals to the environment posed health related issues and are therefore another basic requirement for candidate materials for soil improvement.</a:t>
            </a:r>
          </a:p>
        </p:txBody>
      </p:sp>
    </p:spTree>
    <p:extLst>
      <p:ext uri="{BB962C8B-B14F-4D97-AF65-F5344CB8AC3E}">
        <p14:creationId xmlns:p14="http://schemas.microsoft.com/office/powerpoint/2010/main" val="403594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714356"/>
            <a:ext cx="8092721" cy="6186309"/>
          </a:xfrm>
          <a:prstGeom prst="rect">
            <a:avLst/>
          </a:prstGeom>
        </p:spPr>
        <p:txBody>
          <a:bodyPr wrap="square">
            <a:spAutoFit/>
          </a:bodyPr>
          <a:lstStyle/>
          <a:p>
            <a:pPr hangingPunct="0"/>
            <a:r>
              <a:rPr lang="en-US" sz="2200" dirty="0" smtClean="0"/>
              <a:t>The </a:t>
            </a:r>
            <a:r>
              <a:rPr lang="en-US" sz="2200" b="1" dirty="0" err="1">
                <a:solidFill>
                  <a:srgbClr val="FF0000"/>
                </a:solidFill>
              </a:rPr>
              <a:t>nano</a:t>
            </a:r>
            <a:r>
              <a:rPr lang="en-US" sz="2200" b="1" dirty="0">
                <a:solidFill>
                  <a:srgbClr val="FF0000"/>
                </a:solidFill>
              </a:rPr>
              <a:t>-soil</a:t>
            </a:r>
            <a:r>
              <a:rPr lang="en-US" sz="2200" dirty="0"/>
              <a:t> is actually a product of milling of a natural soil in which a greater portion of its particles was pulverized into </a:t>
            </a:r>
            <a:r>
              <a:rPr lang="en-US" sz="2200" dirty="0" err="1"/>
              <a:t>nano</a:t>
            </a:r>
            <a:r>
              <a:rPr lang="en-US" sz="2200" dirty="0"/>
              <a:t> sizes (1-100 nm). </a:t>
            </a:r>
            <a:endParaRPr lang="en-US" sz="2200" dirty="0" smtClean="0"/>
          </a:p>
          <a:p>
            <a:pPr hangingPunct="0"/>
            <a:endParaRPr lang="en-US" sz="2200" dirty="0"/>
          </a:p>
          <a:p>
            <a:pPr hangingPunct="0"/>
            <a:r>
              <a:rPr lang="en-US" sz="2200" dirty="0" smtClean="0"/>
              <a:t>The </a:t>
            </a:r>
            <a:r>
              <a:rPr lang="en-US" sz="2200" dirty="0"/>
              <a:t>use of such materials almost entirely eliminates the </a:t>
            </a:r>
            <a:r>
              <a:rPr lang="en-US" sz="2200" b="1" dirty="0">
                <a:solidFill>
                  <a:srgbClr val="FF0000"/>
                </a:solidFill>
              </a:rPr>
              <a:t>toxicity</a:t>
            </a:r>
            <a:r>
              <a:rPr lang="en-US" sz="2200" dirty="0"/>
              <a:t> questions, as usually raised for </a:t>
            </a:r>
            <a:r>
              <a:rPr lang="en-US" sz="2200" dirty="0" err="1"/>
              <a:t>nanomaterials</a:t>
            </a:r>
            <a:r>
              <a:rPr lang="en-US" sz="2200" dirty="0"/>
              <a:t> applications, since the material </a:t>
            </a:r>
            <a:r>
              <a:rPr lang="en-US" sz="2200" dirty="0" smtClean="0"/>
              <a:t>to </a:t>
            </a:r>
            <a:r>
              <a:rPr lang="en-US" sz="2200" dirty="0"/>
              <a:t>be used is originally a natural soil. </a:t>
            </a:r>
            <a:endParaRPr lang="en-US" sz="2200" dirty="0" smtClean="0"/>
          </a:p>
          <a:p>
            <a:pPr hangingPunct="0"/>
            <a:endParaRPr lang="en-US" sz="2200" dirty="0"/>
          </a:p>
          <a:p>
            <a:pPr hangingPunct="0"/>
            <a:r>
              <a:rPr lang="en-US" sz="2200" dirty="0" smtClean="0"/>
              <a:t>Much </a:t>
            </a:r>
            <a:r>
              <a:rPr lang="en-US" sz="2200" dirty="0"/>
              <a:t>studies have been conducted and documented on the use of nanoparticles or nanotechnology in </a:t>
            </a:r>
            <a:r>
              <a:rPr lang="en-US" sz="2200" b="1" dirty="0">
                <a:solidFill>
                  <a:srgbClr val="00B050"/>
                </a:solidFill>
              </a:rPr>
              <a:t>conceivably all fields </a:t>
            </a:r>
            <a:r>
              <a:rPr lang="en-US" sz="2200" dirty="0"/>
              <a:t>of knowledge except geotechnical engineering</a:t>
            </a:r>
            <a:r>
              <a:rPr lang="en-US" sz="2200" dirty="0" smtClean="0"/>
              <a:t>.</a:t>
            </a:r>
          </a:p>
          <a:p>
            <a:pPr hangingPunct="0"/>
            <a:endParaRPr lang="en-US" sz="2200" dirty="0"/>
          </a:p>
          <a:p>
            <a:pPr hangingPunct="0"/>
            <a:r>
              <a:rPr lang="en-US" sz="2200" dirty="0" smtClean="0"/>
              <a:t>Although </a:t>
            </a:r>
            <a:r>
              <a:rPr lang="en-US" sz="2200" dirty="0"/>
              <a:t>it is possible to </a:t>
            </a:r>
            <a:r>
              <a:rPr lang="en-US" sz="2200" b="1" dirty="0">
                <a:solidFill>
                  <a:srgbClr val="0070C0"/>
                </a:solidFill>
              </a:rPr>
              <a:t>speculate the general properties of soil </a:t>
            </a:r>
            <a:r>
              <a:rPr lang="en-US" sz="2200" dirty="0"/>
              <a:t>when nanoparticles are added but real data are lacking due to inexistence of such research. </a:t>
            </a:r>
            <a:endParaRPr lang="en-US" sz="2200" dirty="0" smtClean="0"/>
          </a:p>
          <a:p>
            <a:pPr hangingPunct="0"/>
            <a:endParaRPr lang="en-US" sz="2200" dirty="0"/>
          </a:p>
          <a:p>
            <a:pPr hangingPunct="0"/>
            <a:r>
              <a:rPr lang="en-US" sz="2200" b="1" dirty="0" smtClean="0">
                <a:solidFill>
                  <a:srgbClr val="7030A0"/>
                </a:solidFill>
              </a:rPr>
              <a:t>pave </a:t>
            </a:r>
            <a:r>
              <a:rPr lang="en-US" sz="2200" b="1" dirty="0">
                <a:solidFill>
                  <a:srgbClr val="7030A0"/>
                </a:solidFill>
              </a:rPr>
              <a:t>the way </a:t>
            </a:r>
            <a:r>
              <a:rPr lang="en-US" sz="2200" dirty="0"/>
              <a:t>to more extensive research on nanotechnology and nanoparticles in geotechnical engineering.</a:t>
            </a:r>
          </a:p>
        </p:txBody>
      </p:sp>
      <p:sp>
        <p:nvSpPr>
          <p:cNvPr id="3" name="Rectangle 2"/>
          <p:cNvSpPr/>
          <p:nvPr/>
        </p:nvSpPr>
        <p:spPr>
          <a:xfrm>
            <a:off x="1043608" y="30079"/>
            <a:ext cx="3111749" cy="584775"/>
          </a:xfrm>
          <a:prstGeom prst="rect">
            <a:avLst/>
          </a:prstGeom>
        </p:spPr>
        <p:txBody>
          <a:bodyPr wrap="none">
            <a:spAutoFit/>
          </a:bodyPr>
          <a:lstStyle/>
          <a:p>
            <a:r>
              <a:rPr lang="en-US" sz="3200" dirty="0" smtClean="0"/>
              <a:t>Soil Improvement</a:t>
            </a:r>
            <a:endParaRPr lang="en-US" sz="3200" dirty="0"/>
          </a:p>
        </p:txBody>
      </p:sp>
    </p:spTree>
    <p:extLst>
      <p:ext uri="{BB962C8B-B14F-4D97-AF65-F5344CB8AC3E}">
        <p14:creationId xmlns:p14="http://schemas.microsoft.com/office/powerpoint/2010/main" val="656470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10292</TotalTime>
  <Words>823</Words>
  <Application>Microsoft Office PowerPoint</Application>
  <PresentationFormat>عرض على الشاشة (3:4)‏</PresentationFormat>
  <Paragraphs>120</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Solstice</vt:lpstr>
      <vt:lpstr>Nano-Material and Nano-Technology In Geotechnical Application</vt:lpstr>
      <vt:lpstr>Outlines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jasim</dc:creator>
  <cp:lastModifiedBy>media</cp:lastModifiedBy>
  <cp:revision>26</cp:revision>
  <dcterms:created xsi:type="dcterms:W3CDTF">2013-04-05T06:19:45Z</dcterms:created>
  <dcterms:modified xsi:type="dcterms:W3CDTF">2017-11-05T09:46:00Z</dcterms:modified>
</cp:coreProperties>
</file>